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72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06-May-12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Imperialism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Theories of Causes and Motives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imperialism	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Territorial expansion as political means to face internal social unrest—increasing class conflicts in periods of rapid industrialization</a:t>
            </a:r>
          </a:p>
          <a:p>
            <a:r>
              <a:rPr lang="en-US" dirty="0" smtClean="0"/>
              <a:t>Bismarck’s </a:t>
            </a:r>
            <a:r>
              <a:rPr lang="en-US" dirty="0" err="1" smtClean="0"/>
              <a:t>germany</a:t>
            </a:r>
            <a:r>
              <a:rPr lang="en-US" dirty="0" smtClean="0"/>
              <a:t> faced unrest because of unsteady growth of </a:t>
            </a:r>
            <a:r>
              <a:rPr lang="en-US" dirty="0" err="1" smtClean="0"/>
              <a:t>german</a:t>
            </a:r>
            <a:r>
              <a:rPr lang="en-US" dirty="0" smtClean="0"/>
              <a:t> economic development 1873-96—periods of rapid industrialization interceded by various industrial crises while recession in agricultural sphere in 1876</a:t>
            </a:r>
          </a:p>
          <a:p>
            <a:r>
              <a:rPr lang="en-US" dirty="0" smtClean="0"/>
              <a:t>Imperialism a way of diversion from social troubles and preservation of economy in time of recession</a:t>
            </a:r>
          </a:p>
          <a:p>
            <a:r>
              <a:rPr lang="en-US" dirty="0" smtClean="0"/>
              <a:t>Maintenance of traditional power structure (domestic) with </a:t>
            </a:r>
            <a:r>
              <a:rPr lang="en-US" dirty="0" err="1" smtClean="0"/>
              <a:t>bismarck</a:t>
            </a:r>
            <a:r>
              <a:rPr lang="en-US" dirty="0" smtClean="0"/>
              <a:t> on top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If staying in </a:t>
            </a:r>
            <a:r>
              <a:rPr lang="en-US" dirty="0" err="1" smtClean="0"/>
              <a:t>power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winning</a:t>
            </a:r>
            <a:r>
              <a:rPr lang="en-US" dirty="0" smtClean="0"/>
              <a:t> elections, then this policy may have been factor, effective as well</a:t>
            </a:r>
          </a:p>
          <a:p>
            <a:r>
              <a:rPr lang="en-US" dirty="0" smtClean="0"/>
              <a:t>Bismarck’s anti socialist laws</a:t>
            </a:r>
          </a:p>
          <a:p>
            <a:r>
              <a:rPr lang="en-US" dirty="0" smtClean="0"/>
              <a:t>Bismarck protected iron and steel, and agriculture sector in 1879 by general tariff</a:t>
            </a:r>
          </a:p>
          <a:p>
            <a:r>
              <a:rPr lang="en-US" dirty="0" smtClean="0"/>
              <a:t>Political support of </a:t>
            </a:r>
            <a:r>
              <a:rPr lang="en-US" dirty="0" err="1" smtClean="0"/>
              <a:t>hamburg</a:t>
            </a:r>
            <a:r>
              <a:rPr lang="en-US" dirty="0" smtClean="0"/>
              <a:t>, Bremen and other north German cities</a:t>
            </a:r>
          </a:p>
          <a:p>
            <a:r>
              <a:rPr lang="en-US" dirty="0" smtClean="0"/>
              <a:t>Colonial lobbies politically useful because they appealed to same middle class audience providing support for political rivals</a:t>
            </a:r>
          </a:p>
          <a:p>
            <a:r>
              <a:rPr lang="en-US" dirty="0" smtClean="0"/>
              <a:t>But effort to achieve social imperialism in stalemated political society only led to militarism, destruction of representative </a:t>
            </a:r>
            <a:r>
              <a:rPr lang="en-US" dirty="0" err="1" smtClean="0"/>
              <a:t>gov</a:t>
            </a:r>
            <a:r>
              <a:rPr lang="en-US" dirty="0" smtClean="0"/>
              <a:t> and WW1—failed to integrate forces of order (agrarian </a:t>
            </a:r>
            <a:r>
              <a:rPr lang="en-US" dirty="0" err="1" smtClean="0"/>
              <a:t>junkers</a:t>
            </a:r>
            <a:r>
              <a:rPr lang="en-US" dirty="0" smtClean="0"/>
              <a:t> and industrial middle class) against socialism and democracy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Mythical theory—irresponsible leaders, Warrior class interests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French expansion in west </a:t>
            </a:r>
            <a:r>
              <a:rPr lang="en-US" dirty="0" err="1" smtClean="0"/>
              <a:t>africa</a:t>
            </a:r>
            <a:r>
              <a:rPr lang="en-US" dirty="0" smtClean="0"/>
              <a:t> and towards upper </a:t>
            </a:r>
            <a:r>
              <a:rPr lang="en-US" dirty="0" err="1" smtClean="0"/>
              <a:t>nile</a:t>
            </a:r>
            <a:r>
              <a:rPr lang="en-US" dirty="0" smtClean="0"/>
              <a:t> based on illusions of politicians</a:t>
            </a:r>
          </a:p>
          <a:p>
            <a:r>
              <a:rPr lang="en-US" dirty="0" smtClean="0"/>
              <a:t>Reputed richness of interior may explain </a:t>
            </a:r>
            <a:r>
              <a:rPr lang="en-US" dirty="0" err="1" smtClean="0"/>
              <a:t>french</a:t>
            </a:r>
            <a:r>
              <a:rPr lang="en-US" dirty="0" smtClean="0"/>
              <a:t> striving for larger empire</a:t>
            </a:r>
          </a:p>
          <a:p>
            <a:r>
              <a:rPr lang="en-US" dirty="0" smtClean="0"/>
              <a:t>expansion towards upper </a:t>
            </a:r>
            <a:r>
              <a:rPr lang="en-US" dirty="0" err="1" smtClean="0"/>
              <a:t>nile</a:t>
            </a:r>
            <a:r>
              <a:rPr lang="en-US" dirty="0" smtClean="0"/>
              <a:t> to pressure </a:t>
            </a:r>
            <a:r>
              <a:rPr lang="en-US" dirty="0" err="1" smtClean="0"/>
              <a:t>britain</a:t>
            </a:r>
            <a:r>
              <a:rPr lang="en-US" dirty="0" smtClean="0"/>
              <a:t> into international conference on </a:t>
            </a:r>
            <a:r>
              <a:rPr lang="en-US" dirty="0" err="1" smtClean="0"/>
              <a:t>egypt</a:t>
            </a:r>
            <a:r>
              <a:rPr lang="en-US" dirty="0" smtClean="0"/>
              <a:t>—illusion of support of other powers (Germany, Russia) and diplomatic reaction of GB</a:t>
            </a:r>
          </a:p>
          <a:p>
            <a:r>
              <a:rPr lang="en-US" dirty="0" smtClean="0"/>
              <a:t>Great autonomous power of colonial department, frequent alternations of politicians, personal influence of decision makers, prevailing anti-</a:t>
            </a:r>
            <a:r>
              <a:rPr lang="en-US" dirty="0" err="1" smtClean="0"/>
              <a:t>british</a:t>
            </a:r>
            <a:r>
              <a:rPr lang="en-US" dirty="0" smtClean="0"/>
              <a:t> foreign policy, influence of public opinion and pressure groups and bad and incomplete information from </a:t>
            </a:r>
            <a:r>
              <a:rPr lang="en-US" dirty="0" err="1" smtClean="0"/>
              <a:t>anglophobe</a:t>
            </a:r>
            <a:r>
              <a:rPr lang="en-US" dirty="0" smtClean="0"/>
              <a:t> expansionist army </a:t>
            </a:r>
            <a:r>
              <a:rPr lang="en-US" dirty="0" err="1" smtClean="0"/>
              <a:t>officers</a:t>
            </a:r>
            <a:r>
              <a:rPr lang="en-US" dirty="0" err="1" smtClean="0">
                <a:sym typeface="Wingdings" pitchFamily="2" charset="2"/>
              </a:rPr>
              <a:t>persistance</a:t>
            </a:r>
            <a:r>
              <a:rPr lang="en-US" dirty="0" smtClean="0">
                <a:sym typeface="Wingdings" pitchFamily="2" charset="2"/>
              </a:rPr>
              <a:t> of colonial/imperial myth</a:t>
            </a:r>
          </a:p>
          <a:p>
            <a:r>
              <a:rPr lang="en-US" dirty="0" smtClean="0">
                <a:sym typeface="Wingdings" pitchFamily="2" charset="2"/>
              </a:rPr>
              <a:t>Greatest misperception of </a:t>
            </a:r>
            <a:r>
              <a:rPr lang="en-US" dirty="0" err="1" smtClean="0">
                <a:sym typeface="Wingdings" pitchFamily="2" charset="2"/>
              </a:rPr>
              <a:t>european</a:t>
            </a:r>
            <a:r>
              <a:rPr lang="en-US" dirty="0" smtClean="0">
                <a:sym typeface="Wingdings" pitchFamily="2" charset="2"/>
              </a:rPr>
              <a:t> powers—</a:t>
            </a:r>
            <a:r>
              <a:rPr lang="en-US" dirty="0" err="1" smtClean="0">
                <a:sym typeface="Wingdings" pitchFamily="2" charset="2"/>
              </a:rPr>
              <a:t>leopold’s</a:t>
            </a:r>
            <a:r>
              <a:rPr lang="en-US" dirty="0" smtClean="0">
                <a:sym typeface="Wingdings" pitchFamily="2" charset="2"/>
              </a:rPr>
              <a:t> adventure would fail</a:t>
            </a:r>
          </a:p>
          <a:p>
            <a:pPr>
              <a:buNone/>
            </a:pPr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Prestige Imperialism	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Territorial expansion fed by feelings of national consciousness and pride—goal unto itself</a:t>
            </a:r>
          </a:p>
          <a:p>
            <a:r>
              <a:rPr lang="en-US" dirty="0" smtClean="0"/>
              <a:t>Italian expansion prompted by </a:t>
            </a:r>
            <a:r>
              <a:rPr lang="en-US" dirty="0" err="1" smtClean="0"/>
              <a:t>german</a:t>
            </a:r>
            <a:r>
              <a:rPr lang="en-US" dirty="0" smtClean="0"/>
              <a:t> expansion—</a:t>
            </a:r>
            <a:r>
              <a:rPr lang="en-US" dirty="0" err="1" smtClean="0"/>
              <a:t>italy</a:t>
            </a:r>
            <a:r>
              <a:rPr lang="en-US" dirty="0" smtClean="0"/>
              <a:t> didn’t react to French takeover in </a:t>
            </a:r>
            <a:r>
              <a:rPr lang="en-US" dirty="0" err="1" smtClean="0"/>
              <a:t>tunisia</a:t>
            </a:r>
            <a:r>
              <a:rPr lang="en-US" dirty="0" smtClean="0"/>
              <a:t> despite 50,000 </a:t>
            </a:r>
            <a:r>
              <a:rPr lang="en-US" dirty="0" err="1" smtClean="0"/>
              <a:t>italians</a:t>
            </a:r>
            <a:r>
              <a:rPr lang="en-US" dirty="0" smtClean="0"/>
              <a:t> </a:t>
            </a:r>
            <a:r>
              <a:rPr lang="en-US" dirty="0" smtClean="0"/>
              <a:t>there, but after Bismarck started annexation, politicians convinced Italy couldn’t stay behind</a:t>
            </a:r>
          </a:p>
          <a:p>
            <a:r>
              <a:rPr lang="en-US" dirty="0" smtClean="0"/>
              <a:t>Portuguese </a:t>
            </a:r>
            <a:r>
              <a:rPr lang="en-US" dirty="0" err="1" smtClean="0"/>
              <a:t>gov</a:t>
            </a:r>
            <a:r>
              <a:rPr lang="en-US" dirty="0" smtClean="0"/>
              <a:t> justified imperial policy by appealing to heroic colonial past—a matter of prestige</a:t>
            </a:r>
          </a:p>
          <a:p>
            <a:r>
              <a:rPr lang="en-US" dirty="0" smtClean="0"/>
              <a:t>Recognition of her claims in Congo considered question of honor, (</a:t>
            </a:r>
            <a:r>
              <a:rPr lang="en-US" dirty="0" err="1" smtClean="0"/>
              <a:t>brit</a:t>
            </a:r>
            <a:r>
              <a:rPr lang="en-US" dirty="0" smtClean="0"/>
              <a:t>) interference in colonial affairs was vehemently rejected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Strategic Interests (</a:t>
            </a:r>
            <a:r>
              <a:rPr lang="en-US" dirty="0" err="1" smtClean="0"/>
              <a:t>robinson</a:t>
            </a:r>
            <a:r>
              <a:rPr lang="en-US" dirty="0" smtClean="0"/>
              <a:t> and </a:t>
            </a:r>
            <a:r>
              <a:rPr lang="en-US" dirty="0" err="1" smtClean="0"/>
              <a:t>gallagher</a:t>
            </a:r>
            <a:r>
              <a:rPr lang="en-US" dirty="0" smtClean="0"/>
              <a:t>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</a:t>
            </a:r>
            <a:r>
              <a:rPr lang="en-US" dirty="0" err="1" smtClean="0"/>
              <a:t>british</a:t>
            </a:r>
            <a:r>
              <a:rPr lang="en-US" dirty="0" smtClean="0"/>
              <a:t> takeover of </a:t>
            </a:r>
            <a:r>
              <a:rPr lang="en-US" dirty="0" err="1" smtClean="0"/>
              <a:t>egypt</a:t>
            </a:r>
            <a:r>
              <a:rPr lang="en-US" dirty="0" smtClean="0"/>
              <a:t> 1882 start of imperialism in </a:t>
            </a:r>
            <a:r>
              <a:rPr lang="en-US" dirty="0" err="1" smtClean="0"/>
              <a:t>africa</a:t>
            </a:r>
            <a:r>
              <a:rPr lang="en-US" dirty="0" smtClean="0"/>
              <a:t>—laid foundation of </a:t>
            </a:r>
            <a:r>
              <a:rPr lang="en-US" dirty="0" err="1" smtClean="0"/>
              <a:t>anglo-french</a:t>
            </a:r>
            <a:r>
              <a:rPr lang="en-US" dirty="0" smtClean="0"/>
              <a:t> rivalry in </a:t>
            </a:r>
            <a:r>
              <a:rPr lang="en-US" dirty="0" err="1" smtClean="0"/>
              <a:t>africa</a:t>
            </a:r>
            <a:endParaRPr lang="en-US" dirty="0" smtClean="0"/>
          </a:p>
          <a:p>
            <a:r>
              <a:rPr lang="en-US" dirty="0" smtClean="0"/>
              <a:t>Afrikaner nationalism in SA threatened status quo—</a:t>
            </a:r>
            <a:r>
              <a:rPr lang="en-US" dirty="0" err="1" smtClean="0"/>
              <a:t>british</a:t>
            </a:r>
            <a:r>
              <a:rPr lang="en-US" dirty="0" smtClean="0"/>
              <a:t> trade and mining interests, route to </a:t>
            </a:r>
            <a:r>
              <a:rPr lang="en-US" dirty="0" err="1" smtClean="0"/>
              <a:t>india</a:t>
            </a:r>
            <a:r>
              <a:rPr lang="en-US" dirty="0" smtClean="0"/>
              <a:t> in case of problems with the </a:t>
            </a:r>
            <a:r>
              <a:rPr lang="en-US" dirty="0" err="1" smtClean="0"/>
              <a:t>suez</a:t>
            </a:r>
            <a:endParaRPr lang="en-US" dirty="0" smtClean="0"/>
          </a:p>
          <a:p>
            <a:r>
              <a:rPr lang="en-US" dirty="0" smtClean="0"/>
              <a:t>Nearly all interventions consequences of threat to </a:t>
            </a:r>
            <a:r>
              <a:rPr lang="en-US" dirty="0" err="1" smtClean="0"/>
              <a:t>british</a:t>
            </a:r>
            <a:r>
              <a:rPr lang="en-US" dirty="0" smtClean="0"/>
              <a:t> influence and security in the world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Theory suggests </a:t>
            </a:r>
            <a:r>
              <a:rPr lang="en-US" dirty="0" err="1" smtClean="0"/>
              <a:t>french</a:t>
            </a:r>
            <a:r>
              <a:rPr lang="en-US" dirty="0" smtClean="0"/>
              <a:t> expansion in </a:t>
            </a:r>
            <a:r>
              <a:rPr lang="en-US" dirty="0" err="1" smtClean="0"/>
              <a:t>africa</a:t>
            </a:r>
            <a:r>
              <a:rPr lang="en-US" dirty="0" smtClean="0"/>
              <a:t> search for compensation for </a:t>
            </a:r>
            <a:r>
              <a:rPr lang="en-US" dirty="0" err="1" smtClean="0"/>
              <a:t>egyptian</a:t>
            </a:r>
            <a:r>
              <a:rPr lang="en-US" dirty="0" smtClean="0"/>
              <a:t> </a:t>
            </a:r>
            <a:r>
              <a:rPr lang="en-US" dirty="0" err="1" smtClean="0"/>
              <a:t>losss</a:t>
            </a:r>
            <a:endParaRPr lang="en-US" dirty="0" smtClean="0"/>
          </a:p>
          <a:p>
            <a:r>
              <a:rPr lang="en-US" dirty="0" smtClean="0"/>
              <a:t>Anglo-</a:t>
            </a:r>
            <a:r>
              <a:rPr lang="en-US" dirty="0" err="1" smtClean="0"/>
              <a:t>french</a:t>
            </a:r>
            <a:r>
              <a:rPr lang="en-US" dirty="0" smtClean="0"/>
              <a:t> rivalry </a:t>
            </a:r>
            <a:r>
              <a:rPr lang="en-US" i="1" dirty="0" smtClean="0"/>
              <a:t>did</a:t>
            </a:r>
            <a:r>
              <a:rPr lang="en-US" dirty="0" smtClean="0"/>
              <a:t> last through majority of period, only resolved after </a:t>
            </a:r>
            <a:r>
              <a:rPr lang="en-US" dirty="0" err="1" smtClean="0"/>
              <a:t>fashoda</a:t>
            </a:r>
            <a:r>
              <a:rPr lang="en-US" dirty="0" smtClean="0"/>
              <a:t> crisis</a:t>
            </a:r>
          </a:p>
          <a:p>
            <a:r>
              <a:rPr lang="en-US" dirty="0" smtClean="0"/>
              <a:t>French convention with Leopold 1884 regarding right to pre-empt his territory if adventure failed partly motivated by fear that if </a:t>
            </a:r>
            <a:r>
              <a:rPr lang="en-US" dirty="0" err="1" smtClean="0"/>
              <a:t>leopold</a:t>
            </a:r>
            <a:r>
              <a:rPr lang="en-US" dirty="0" smtClean="0"/>
              <a:t> were forced to dispose his possessions, they would go to </a:t>
            </a:r>
            <a:r>
              <a:rPr lang="en-US" dirty="0" err="1" smtClean="0"/>
              <a:t>britain</a:t>
            </a:r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 err="1" smtClean="0"/>
              <a:t>france</a:t>
            </a:r>
            <a:r>
              <a:rPr lang="en-US" dirty="0" smtClean="0"/>
              <a:t> in </a:t>
            </a:r>
            <a:r>
              <a:rPr lang="en-US" dirty="0" err="1" smtClean="0"/>
              <a:t>congo</a:t>
            </a:r>
            <a:r>
              <a:rPr lang="en-US" dirty="0" smtClean="0"/>
              <a:t> was also a search for old grandeur, not entirely due to </a:t>
            </a:r>
            <a:r>
              <a:rPr lang="en-US" dirty="0" err="1" smtClean="0"/>
              <a:t>anglo-french</a:t>
            </a:r>
            <a:r>
              <a:rPr lang="en-US" dirty="0" smtClean="0"/>
              <a:t> rivalry and compensation for </a:t>
            </a:r>
            <a:r>
              <a:rPr lang="en-US" dirty="0" err="1" smtClean="0"/>
              <a:t>egypt</a:t>
            </a:r>
            <a:endParaRPr lang="en-US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 process in Africa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1875-79 Penetration of central </a:t>
            </a:r>
            <a:r>
              <a:rPr lang="en-US" dirty="0" err="1" smtClean="0"/>
              <a:t>africa</a:t>
            </a:r>
            <a:r>
              <a:rPr lang="en-US" dirty="0" smtClean="0"/>
              <a:t> by Leopold II from east (with Stanley’s help) and de </a:t>
            </a:r>
            <a:r>
              <a:rPr lang="en-US" dirty="0" err="1" smtClean="0"/>
              <a:t>Brazza</a:t>
            </a:r>
            <a:r>
              <a:rPr lang="en-US" dirty="0" smtClean="0"/>
              <a:t> from west, for exploration and on personal terms</a:t>
            </a:r>
          </a:p>
          <a:p>
            <a:r>
              <a:rPr lang="en-US" dirty="0" smtClean="0"/>
              <a:t>1879-82 Leopold and de </a:t>
            </a:r>
            <a:r>
              <a:rPr lang="en-US" dirty="0" err="1" smtClean="0"/>
              <a:t>Brazza</a:t>
            </a:r>
            <a:r>
              <a:rPr lang="en-US" dirty="0" smtClean="0"/>
              <a:t> still on personal title, penetration directed towards exclusive rights</a:t>
            </a:r>
          </a:p>
          <a:p>
            <a:r>
              <a:rPr lang="en-US" dirty="0" smtClean="0"/>
              <a:t>1883-84 </a:t>
            </a:r>
            <a:r>
              <a:rPr lang="en-US" dirty="0" err="1" smtClean="0"/>
              <a:t>brazza</a:t>
            </a:r>
            <a:r>
              <a:rPr lang="en-US" dirty="0" smtClean="0"/>
              <a:t> acts officially in </a:t>
            </a:r>
            <a:r>
              <a:rPr lang="en-US" dirty="0" err="1" smtClean="0"/>
              <a:t>french</a:t>
            </a:r>
            <a:r>
              <a:rPr lang="en-US" dirty="0" smtClean="0"/>
              <a:t> name, </a:t>
            </a:r>
            <a:r>
              <a:rPr lang="en-US" dirty="0" err="1" smtClean="0"/>
              <a:t>leopold</a:t>
            </a:r>
            <a:r>
              <a:rPr lang="en-US" dirty="0" smtClean="0"/>
              <a:t> and </a:t>
            </a:r>
            <a:r>
              <a:rPr lang="en-US" dirty="0" err="1" smtClean="0"/>
              <a:t>france</a:t>
            </a:r>
            <a:r>
              <a:rPr lang="en-US" dirty="0" smtClean="0"/>
              <a:t> try to obtain sovereign rights, Portugal and Brits step in, conflicting territorial claims between </a:t>
            </a:r>
            <a:r>
              <a:rPr lang="en-US" dirty="0" err="1" smtClean="0"/>
              <a:t>france</a:t>
            </a:r>
            <a:r>
              <a:rPr lang="en-US" dirty="0" smtClean="0"/>
              <a:t> and </a:t>
            </a:r>
            <a:r>
              <a:rPr lang="en-US" dirty="0" err="1" smtClean="0"/>
              <a:t>portugal</a:t>
            </a:r>
            <a:r>
              <a:rPr lang="en-US" dirty="0" smtClean="0"/>
              <a:t> on one hand and </a:t>
            </a:r>
            <a:r>
              <a:rPr lang="en-US" dirty="0" err="1" smtClean="0"/>
              <a:t>portugal</a:t>
            </a:r>
            <a:r>
              <a:rPr lang="en-US" dirty="0" smtClean="0"/>
              <a:t> on other</a:t>
            </a:r>
          </a:p>
          <a:p>
            <a:r>
              <a:rPr lang="en-US" dirty="0" smtClean="0"/>
              <a:t>1884-5 partition becomes </a:t>
            </a:r>
            <a:r>
              <a:rPr lang="en-US" dirty="0" err="1" smtClean="0"/>
              <a:t>european</a:t>
            </a:r>
            <a:r>
              <a:rPr lang="en-US" dirty="0" smtClean="0"/>
              <a:t> diplomacy issue, guided by Bismarck, conflicts solved by diplomacy</a:t>
            </a:r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Until 1875 </a:t>
            </a:r>
            <a:r>
              <a:rPr lang="en-US" dirty="0" err="1" smtClean="0"/>
              <a:t>european</a:t>
            </a:r>
            <a:r>
              <a:rPr lang="en-US" dirty="0" smtClean="0"/>
              <a:t> interests along west </a:t>
            </a:r>
            <a:r>
              <a:rPr lang="en-US" dirty="0" err="1" smtClean="0"/>
              <a:t>african</a:t>
            </a:r>
            <a:r>
              <a:rPr lang="en-US" dirty="0" smtClean="0"/>
              <a:t> coasts limited, interests in interior of </a:t>
            </a:r>
            <a:r>
              <a:rPr lang="en-US" dirty="0" err="1" smtClean="0"/>
              <a:t>africa</a:t>
            </a:r>
            <a:r>
              <a:rPr lang="en-US" dirty="0" smtClean="0"/>
              <a:t> even more so</a:t>
            </a:r>
          </a:p>
          <a:p>
            <a:r>
              <a:rPr lang="en-US" dirty="0" smtClean="0"/>
              <a:t>West African trade dominated by Brits</a:t>
            </a:r>
          </a:p>
          <a:p>
            <a:r>
              <a:rPr lang="en-US" dirty="0" smtClean="0"/>
              <a:t>Mid-1870s, central </a:t>
            </a:r>
            <a:r>
              <a:rPr lang="en-US" dirty="0" err="1" smtClean="0"/>
              <a:t>africa</a:t>
            </a:r>
            <a:r>
              <a:rPr lang="en-US" dirty="0" smtClean="0"/>
              <a:t> became interest of </a:t>
            </a:r>
            <a:r>
              <a:rPr lang="en-US" dirty="0" err="1" smtClean="0"/>
              <a:t>european</a:t>
            </a:r>
            <a:r>
              <a:rPr lang="en-US" dirty="0" smtClean="0"/>
              <a:t> geographic associations, </a:t>
            </a:r>
            <a:r>
              <a:rPr lang="en-US" dirty="0" err="1" smtClean="0"/>
              <a:t>african</a:t>
            </a:r>
            <a:r>
              <a:rPr lang="en-US" dirty="0" smtClean="0"/>
              <a:t> ‘mysteries’ of interior</a:t>
            </a:r>
          </a:p>
          <a:p>
            <a:r>
              <a:rPr lang="en-US" dirty="0" smtClean="0"/>
              <a:t>Great </a:t>
            </a:r>
            <a:r>
              <a:rPr lang="en-US" dirty="0" err="1" smtClean="0"/>
              <a:t>african</a:t>
            </a:r>
            <a:r>
              <a:rPr lang="en-US" dirty="0" smtClean="0"/>
              <a:t> rivers not just geographic interest but also economic and strategic as potential function as main lines of communication</a:t>
            </a:r>
          </a:p>
          <a:p>
            <a:r>
              <a:rPr lang="en-US" dirty="0" smtClean="0"/>
              <a:t>Leopold II of Belgium attracted by economic promises of </a:t>
            </a:r>
            <a:r>
              <a:rPr lang="en-US" dirty="0" err="1" smtClean="0"/>
              <a:t>congo</a:t>
            </a:r>
            <a:r>
              <a:rPr lang="en-US" dirty="0" smtClean="0"/>
              <a:t>, but not supported at home, so acted alone</a:t>
            </a:r>
            <a:endParaRPr lang="en-I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Association </a:t>
            </a:r>
            <a:r>
              <a:rPr lang="en-US" dirty="0" err="1" smtClean="0"/>
              <a:t>internationale</a:t>
            </a:r>
            <a:r>
              <a:rPr lang="en-US" dirty="0" smtClean="0"/>
              <a:t> du Congo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Under a philanthropic cover of opening up central </a:t>
            </a:r>
            <a:r>
              <a:rPr lang="en-US" dirty="0" err="1" smtClean="0"/>
              <a:t>africa</a:t>
            </a:r>
            <a:r>
              <a:rPr lang="en-US" dirty="0" smtClean="0"/>
              <a:t> to western trade and civilization and removing slavery, Belgian expeditions dove into Africa</a:t>
            </a:r>
          </a:p>
          <a:p>
            <a:r>
              <a:rPr lang="en-US" dirty="0" smtClean="0"/>
              <a:t>From 1877 onwards, directed towards Congo—</a:t>
            </a:r>
            <a:r>
              <a:rPr lang="en-US" dirty="0" err="1" smtClean="0"/>
              <a:t>leopold</a:t>
            </a:r>
            <a:r>
              <a:rPr lang="en-US" dirty="0" smtClean="0"/>
              <a:t> heard of Stanley’s journey through Central Africa, enormous trading potential in </a:t>
            </a:r>
            <a:r>
              <a:rPr lang="en-US" dirty="0" err="1" smtClean="0"/>
              <a:t>congo</a:t>
            </a:r>
            <a:r>
              <a:rPr lang="en-US" dirty="0" smtClean="0"/>
              <a:t> basin and river as grand highway of commerce</a:t>
            </a:r>
          </a:p>
          <a:p>
            <a:r>
              <a:rPr lang="en-US" dirty="0" smtClean="0"/>
              <a:t>Stanley recruited by </a:t>
            </a:r>
            <a:r>
              <a:rPr lang="en-US" dirty="0" err="1" smtClean="0"/>
              <a:t>leopold</a:t>
            </a:r>
            <a:r>
              <a:rPr lang="en-US" dirty="0" smtClean="0"/>
              <a:t> </a:t>
            </a:r>
            <a:r>
              <a:rPr lang="en-US" dirty="0" smtClean="0"/>
              <a:t>to establish posts along river and obtain sovereign rights from local </a:t>
            </a:r>
            <a:r>
              <a:rPr lang="en-US" dirty="0" err="1" smtClean="0"/>
              <a:t>african</a:t>
            </a:r>
            <a:r>
              <a:rPr lang="en-US" dirty="0" smtClean="0"/>
              <a:t> rulers to open up </a:t>
            </a:r>
            <a:r>
              <a:rPr lang="en-US" dirty="0" err="1" smtClean="0"/>
              <a:t>congo</a:t>
            </a:r>
            <a:r>
              <a:rPr lang="en-US" dirty="0" smtClean="0"/>
              <a:t> area</a:t>
            </a:r>
          </a:p>
          <a:p>
            <a:r>
              <a:rPr lang="en-US" dirty="0" smtClean="0"/>
              <a:t>Competitor: de </a:t>
            </a:r>
            <a:r>
              <a:rPr lang="en-US" dirty="0" err="1" smtClean="0"/>
              <a:t>Brazza</a:t>
            </a:r>
            <a:r>
              <a:rPr lang="en-US" dirty="0" smtClean="0"/>
              <a:t>, </a:t>
            </a:r>
            <a:r>
              <a:rPr lang="en-US" dirty="0" err="1" smtClean="0"/>
              <a:t>french</a:t>
            </a:r>
            <a:r>
              <a:rPr lang="en-US" dirty="0" smtClean="0"/>
              <a:t> naval officer, wanted to set up </a:t>
            </a:r>
            <a:r>
              <a:rPr lang="en-US" dirty="0" err="1" smtClean="0"/>
              <a:t>french</a:t>
            </a:r>
            <a:r>
              <a:rPr lang="en-US" dirty="0" smtClean="0"/>
              <a:t> trade </a:t>
            </a:r>
            <a:r>
              <a:rPr lang="en-US" dirty="0" err="1" smtClean="0"/>
              <a:t>imperium</a:t>
            </a:r>
            <a:r>
              <a:rPr lang="en-US" dirty="0" smtClean="0"/>
              <a:t>, rejected by </a:t>
            </a:r>
            <a:r>
              <a:rPr lang="en-US" dirty="0" err="1" smtClean="0"/>
              <a:t>french</a:t>
            </a:r>
            <a:r>
              <a:rPr lang="en-US" dirty="0" smtClean="0"/>
              <a:t> government but funded by minister for the navy (under whom colonies fell), </a:t>
            </a:r>
            <a:r>
              <a:rPr lang="en-US" dirty="0" err="1" smtClean="0"/>
              <a:t>Montaignac</a:t>
            </a:r>
            <a:r>
              <a:rPr lang="en-US" dirty="0" smtClean="0"/>
              <a:t>, friend of </a:t>
            </a:r>
            <a:r>
              <a:rPr lang="en-US" dirty="0" err="1" smtClean="0"/>
              <a:t>Brazza</a:t>
            </a:r>
            <a:r>
              <a:rPr lang="en-US" dirty="0" smtClean="0"/>
              <a:t> family</a:t>
            </a:r>
            <a:endParaRPr lang="en-IN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Leopold-France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Brazza</a:t>
            </a:r>
            <a:r>
              <a:rPr lang="en-US" dirty="0" smtClean="0"/>
              <a:t> concluded treaty with King </a:t>
            </a:r>
            <a:r>
              <a:rPr lang="en-US" dirty="0" err="1" smtClean="0"/>
              <a:t>Makoko</a:t>
            </a:r>
            <a:r>
              <a:rPr lang="en-US" dirty="0" smtClean="0"/>
              <a:t> for protectorate on area bordering north right bank of </a:t>
            </a:r>
            <a:r>
              <a:rPr lang="en-US" dirty="0" err="1" smtClean="0"/>
              <a:t>congo</a:t>
            </a:r>
            <a:endParaRPr lang="en-US" dirty="0" smtClean="0"/>
          </a:p>
          <a:p>
            <a:r>
              <a:rPr lang="en-US" dirty="0" smtClean="0"/>
              <a:t>In 1882, </a:t>
            </a:r>
            <a:r>
              <a:rPr lang="en-US" dirty="0" err="1" smtClean="0"/>
              <a:t>french</a:t>
            </a:r>
            <a:r>
              <a:rPr lang="en-US" dirty="0" smtClean="0"/>
              <a:t> policy had changed to protectionist-colonialist, call for colonies especially by naval officers and geographers, </a:t>
            </a:r>
            <a:r>
              <a:rPr lang="en-US" dirty="0" err="1" smtClean="0"/>
              <a:t>Brazza-Makoko</a:t>
            </a:r>
            <a:r>
              <a:rPr lang="en-US" dirty="0" smtClean="0"/>
              <a:t> treaties ratified</a:t>
            </a:r>
          </a:p>
          <a:p>
            <a:r>
              <a:rPr lang="en-US" dirty="0" smtClean="0"/>
              <a:t>Real scramble up for the upper </a:t>
            </a:r>
            <a:r>
              <a:rPr lang="en-US" dirty="0" err="1" smtClean="0"/>
              <a:t>congo</a:t>
            </a:r>
            <a:r>
              <a:rPr lang="en-US" dirty="0" smtClean="0"/>
              <a:t> and </a:t>
            </a:r>
            <a:r>
              <a:rPr lang="en-US" dirty="0" err="1" smtClean="0"/>
              <a:t>kwilu-niari</a:t>
            </a:r>
            <a:r>
              <a:rPr lang="en-US" dirty="0" smtClean="0"/>
              <a:t> basin between </a:t>
            </a:r>
            <a:r>
              <a:rPr lang="en-US" dirty="0" err="1" smtClean="0"/>
              <a:t>brazza</a:t>
            </a:r>
            <a:r>
              <a:rPr lang="en-US" dirty="0" smtClean="0"/>
              <a:t> and </a:t>
            </a:r>
            <a:r>
              <a:rPr lang="en-US" dirty="0" err="1" smtClean="0"/>
              <a:t>stanley</a:t>
            </a:r>
            <a:r>
              <a:rPr lang="en-IN" dirty="0" smtClean="0"/>
              <a:t>—easier communication line from upper </a:t>
            </a:r>
            <a:r>
              <a:rPr lang="en-IN" dirty="0" err="1" smtClean="0"/>
              <a:t>congo</a:t>
            </a:r>
            <a:r>
              <a:rPr lang="en-IN" dirty="0" smtClean="0"/>
              <a:t> to </a:t>
            </a:r>
            <a:r>
              <a:rPr lang="en-IN" dirty="0" err="1" smtClean="0"/>
              <a:t>atlantic</a:t>
            </a:r>
            <a:r>
              <a:rPr lang="en-IN" dirty="0" smtClean="0"/>
              <a:t> for </a:t>
            </a:r>
            <a:r>
              <a:rPr lang="en-IN" dirty="0" err="1" smtClean="0"/>
              <a:t>france</a:t>
            </a:r>
            <a:r>
              <a:rPr lang="en-IN" dirty="0" smtClean="0"/>
              <a:t>, </a:t>
            </a:r>
            <a:r>
              <a:rPr lang="en-IN" dirty="0" err="1" smtClean="0"/>
              <a:t>leopold</a:t>
            </a:r>
            <a:r>
              <a:rPr lang="en-IN" dirty="0" smtClean="0"/>
              <a:t> couldn’t be sure of lower </a:t>
            </a:r>
            <a:r>
              <a:rPr lang="en-IN" dirty="0" err="1" smtClean="0"/>
              <a:t>congo</a:t>
            </a:r>
            <a:r>
              <a:rPr lang="en-IN" dirty="0" smtClean="0"/>
              <a:t> because of </a:t>
            </a:r>
            <a:r>
              <a:rPr lang="en-IN" dirty="0" err="1" smtClean="0"/>
              <a:t>portuguese</a:t>
            </a:r>
            <a:r>
              <a:rPr lang="en-IN" dirty="0" smtClean="0"/>
              <a:t> claims</a:t>
            </a:r>
          </a:p>
          <a:p>
            <a:r>
              <a:rPr lang="en-US" dirty="0" smtClean="0"/>
              <a:t>Stanley won—almost whole </a:t>
            </a:r>
            <a:r>
              <a:rPr lang="en-US" dirty="0" err="1" smtClean="0"/>
              <a:t>kwilu-niari</a:t>
            </a:r>
            <a:r>
              <a:rPr lang="en-US" dirty="0" smtClean="0"/>
              <a:t> basin with coastline, while </a:t>
            </a:r>
            <a:r>
              <a:rPr lang="en-US" dirty="0" err="1" smtClean="0"/>
              <a:t>france</a:t>
            </a:r>
            <a:r>
              <a:rPr lang="en-US" dirty="0" smtClean="0"/>
              <a:t> got just few posts and in area and on </a:t>
            </a:r>
            <a:r>
              <a:rPr lang="en-US" dirty="0" err="1" smtClean="0"/>
              <a:t>congo</a:t>
            </a:r>
            <a:endParaRPr lang="en-US" dirty="0" smtClean="0"/>
          </a:p>
          <a:p>
            <a:r>
              <a:rPr lang="en-US" dirty="0" smtClean="0"/>
              <a:t>Leopold got recognition of AIC from USA, concession from </a:t>
            </a:r>
            <a:r>
              <a:rPr lang="en-US" dirty="0" err="1" smtClean="0"/>
              <a:t>france</a:t>
            </a:r>
            <a:r>
              <a:rPr lang="en-US" dirty="0" smtClean="0"/>
              <a:t>: promised to respect AIC territories in return for pre-emption of possessions if </a:t>
            </a:r>
            <a:r>
              <a:rPr lang="en-US" dirty="0" err="1" smtClean="0"/>
              <a:t>leopold</a:t>
            </a:r>
            <a:r>
              <a:rPr lang="en-US" dirty="0" smtClean="0"/>
              <a:t> forced to dispose of them</a:t>
            </a:r>
          </a:p>
          <a:p>
            <a:r>
              <a:rPr lang="en-US" dirty="0" smtClean="0"/>
              <a:t>Became </a:t>
            </a:r>
            <a:r>
              <a:rPr lang="en-US" dirty="0" err="1" smtClean="0"/>
              <a:t>european</a:t>
            </a:r>
            <a:r>
              <a:rPr lang="en-US" dirty="0" smtClean="0"/>
              <a:t> problem as </a:t>
            </a:r>
            <a:r>
              <a:rPr lang="en-US" dirty="0" err="1" smtClean="0"/>
              <a:t>french</a:t>
            </a:r>
            <a:r>
              <a:rPr lang="en-US" dirty="0" smtClean="0"/>
              <a:t> dominance in </a:t>
            </a:r>
            <a:r>
              <a:rPr lang="en-US" dirty="0" err="1" smtClean="0"/>
              <a:t>africa</a:t>
            </a:r>
            <a:r>
              <a:rPr lang="en-US" dirty="0" smtClean="0"/>
              <a:t> far more threatening than Leopold’s adventurism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Economic explanations: Classical Economic Theory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States annex areas because they need a secure source of raw materials, export markets for industrial output and outlet for surplus capital</a:t>
            </a:r>
          </a:p>
          <a:p>
            <a:r>
              <a:rPr lang="en-US" dirty="0" smtClean="0"/>
              <a:t>Capitalist system that works to maximize profits</a:t>
            </a:r>
          </a:p>
          <a:p>
            <a:r>
              <a:rPr lang="en-US" dirty="0" smtClean="0"/>
              <a:t>Wages kept low, purchasing power declines, selling products and new investments becomes difficult</a:t>
            </a:r>
          </a:p>
          <a:p>
            <a:r>
              <a:rPr lang="en-US" dirty="0" smtClean="0"/>
              <a:t>Outside markets have to be found to avoid overproduction and </a:t>
            </a:r>
            <a:r>
              <a:rPr lang="en-US" dirty="0" err="1" smtClean="0"/>
              <a:t>underconsumption</a:t>
            </a:r>
            <a:endParaRPr lang="en-US" dirty="0" smtClean="0"/>
          </a:p>
          <a:p>
            <a:r>
              <a:rPr lang="en-US" dirty="0" smtClean="0"/>
              <a:t>Radicals like Lenin claimed this was highest stage of capitalism, Hobson-liberal-claimed not inevitable, but to raise purchasing power of the masses</a:t>
            </a:r>
            <a:endParaRPr lang="en-I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Portugal-Britain-France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Renewed negotiations between </a:t>
            </a:r>
            <a:r>
              <a:rPr lang="en-US" dirty="0" err="1" smtClean="0"/>
              <a:t>portugal</a:t>
            </a:r>
            <a:r>
              <a:rPr lang="en-US" dirty="0" smtClean="0"/>
              <a:t> and </a:t>
            </a:r>
            <a:r>
              <a:rPr lang="en-US" dirty="0" err="1" smtClean="0"/>
              <a:t>britain</a:t>
            </a:r>
            <a:r>
              <a:rPr lang="en-US" dirty="0" smtClean="0"/>
              <a:t> on </a:t>
            </a:r>
            <a:r>
              <a:rPr lang="en-US" dirty="0" err="1" smtClean="0"/>
              <a:t>portugal’s</a:t>
            </a:r>
            <a:r>
              <a:rPr lang="en-US" dirty="0" smtClean="0"/>
              <a:t> territorial claims in the region—</a:t>
            </a:r>
            <a:r>
              <a:rPr lang="en-US" dirty="0" err="1" smtClean="0"/>
              <a:t>britain</a:t>
            </a:r>
            <a:r>
              <a:rPr lang="en-US" dirty="0" smtClean="0"/>
              <a:t> had never recognized these because of slave trade and </a:t>
            </a:r>
            <a:r>
              <a:rPr lang="en-US" dirty="0" err="1" smtClean="0"/>
              <a:t>portuguese</a:t>
            </a:r>
            <a:r>
              <a:rPr lang="en-US" dirty="0" smtClean="0"/>
              <a:t> protectionist colonial policy and </a:t>
            </a:r>
            <a:r>
              <a:rPr lang="en-US" dirty="0" err="1" smtClean="0"/>
              <a:t>britain’s</a:t>
            </a:r>
            <a:r>
              <a:rPr lang="en-US" dirty="0" smtClean="0"/>
              <a:t> growing trade interests there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makoko</a:t>
            </a:r>
            <a:r>
              <a:rPr lang="en-US" dirty="0" smtClean="0"/>
              <a:t> treaty, threat of </a:t>
            </a:r>
            <a:r>
              <a:rPr lang="en-US" dirty="0" err="1" smtClean="0"/>
              <a:t>french</a:t>
            </a:r>
            <a:r>
              <a:rPr lang="en-US" dirty="0" smtClean="0"/>
              <a:t> trade monopoly in </a:t>
            </a:r>
            <a:r>
              <a:rPr lang="en-US" dirty="0" err="1" smtClean="0"/>
              <a:t>congo</a:t>
            </a:r>
            <a:r>
              <a:rPr lang="en-US" dirty="0" smtClean="0"/>
              <a:t> area—great threat for existing and future trade, because of </a:t>
            </a:r>
            <a:r>
              <a:rPr lang="en-US" dirty="0" err="1" smtClean="0"/>
              <a:t>french</a:t>
            </a:r>
            <a:r>
              <a:rPr lang="en-US" dirty="0" smtClean="0"/>
              <a:t> return to formal imperialism, </a:t>
            </a:r>
            <a:r>
              <a:rPr lang="en-US" dirty="0" err="1" smtClean="0"/>
              <a:t>britain</a:t>
            </a:r>
            <a:r>
              <a:rPr lang="en-US" dirty="0" smtClean="0"/>
              <a:t> informal imperialism based on free trade and </a:t>
            </a:r>
            <a:r>
              <a:rPr lang="en-US" dirty="0" err="1" smtClean="0"/>
              <a:t>paramountcy</a:t>
            </a:r>
            <a:r>
              <a:rPr lang="en-US" dirty="0" smtClean="0"/>
              <a:t> worthless</a:t>
            </a:r>
          </a:p>
          <a:p>
            <a:r>
              <a:rPr lang="en-US" dirty="0" smtClean="0"/>
              <a:t>Best alternative to place </a:t>
            </a:r>
            <a:r>
              <a:rPr lang="en-US" dirty="0" err="1" smtClean="0"/>
              <a:t>portugal</a:t>
            </a:r>
            <a:r>
              <a:rPr lang="en-US" dirty="0" smtClean="0"/>
              <a:t> at mouth of </a:t>
            </a:r>
            <a:r>
              <a:rPr lang="en-US" dirty="0" err="1" smtClean="0"/>
              <a:t>congo</a:t>
            </a:r>
            <a:r>
              <a:rPr lang="en-US" dirty="0" smtClean="0"/>
              <a:t>, in return for </a:t>
            </a:r>
            <a:r>
              <a:rPr lang="en-US" dirty="0" err="1" smtClean="0"/>
              <a:t>portuguese</a:t>
            </a:r>
            <a:r>
              <a:rPr lang="en-US" dirty="0" smtClean="0"/>
              <a:t> trade and navigation concessions in all of </a:t>
            </a:r>
            <a:r>
              <a:rPr lang="en-US" dirty="0" err="1" smtClean="0"/>
              <a:t>africa</a:t>
            </a:r>
            <a:endParaRPr lang="en-US" dirty="0" smtClean="0"/>
          </a:p>
          <a:p>
            <a:r>
              <a:rPr lang="en-US" dirty="0" smtClean="0"/>
              <a:t>1884 treaty recognized </a:t>
            </a:r>
            <a:r>
              <a:rPr lang="en-US" dirty="0" err="1" smtClean="0"/>
              <a:t>portugal</a:t>
            </a:r>
            <a:r>
              <a:rPr lang="en-US" dirty="0" smtClean="0"/>
              <a:t> in lower </a:t>
            </a:r>
            <a:r>
              <a:rPr lang="en-US" dirty="0" err="1" smtClean="0"/>
              <a:t>congo</a:t>
            </a:r>
            <a:r>
              <a:rPr lang="en-US" dirty="0" smtClean="0"/>
              <a:t>, north and south banks—</a:t>
            </a:r>
            <a:r>
              <a:rPr lang="en-US" dirty="0" err="1" smtClean="0"/>
              <a:t>leopold’s</a:t>
            </a:r>
            <a:r>
              <a:rPr lang="en-US" dirty="0" smtClean="0"/>
              <a:t> outlet to sea by lower </a:t>
            </a:r>
            <a:r>
              <a:rPr lang="en-US" dirty="0" err="1" smtClean="0"/>
              <a:t>congo</a:t>
            </a:r>
            <a:r>
              <a:rPr lang="en-US" dirty="0" smtClean="0"/>
              <a:t> blocked</a:t>
            </a:r>
          </a:p>
          <a:p>
            <a:r>
              <a:rPr lang="en-US" dirty="0" smtClean="0"/>
              <a:t>Storm of protest—</a:t>
            </a:r>
            <a:r>
              <a:rPr lang="en-US" dirty="0" err="1" smtClean="0"/>
              <a:t>portugal</a:t>
            </a:r>
            <a:r>
              <a:rPr lang="en-US" dirty="0" smtClean="0"/>
              <a:t> trading houses thought treaty a humiliation as </a:t>
            </a:r>
            <a:r>
              <a:rPr lang="en-US" dirty="0" err="1" smtClean="0"/>
              <a:t>brit</a:t>
            </a:r>
            <a:r>
              <a:rPr lang="en-US" dirty="0" smtClean="0"/>
              <a:t> recognition had been very conditional, </a:t>
            </a:r>
            <a:r>
              <a:rPr lang="en-US" dirty="0" err="1" smtClean="0"/>
              <a:t>british</a:t>
            </a:r>
            <a:r>
              <a:rPr lang="en-US" dirty="0" smtClean="0"/>
              <a:t> humanitarian organizations and chamber of commerce protested because of </a:t>
            </a:r>
            <a:r>
              <a:rPr lang="en-US" dirty="0" err="1" smtClean="0"/>
              <a:t>portuguese</a:t>
            </a:r>
            <a:r>
              <a:rPr lang="en-US" dirty="0" smtClean="0"/>
              <a:t> protectionism and inefficiency and corruption of authorities in territorial possessions</a:t>
            </a:r>
          </a:p>
          <a:p>
            <a:r>
              <a:rPr lang="en-US" dirty="0" smtClean="0"/>
              <a:t>French protests, and also German refusal to ratify treaty—claimed it was threat to free trade rights of all nations</a:t>
            </a:r>
            <a:endParaRPr lang="en-IN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Germany—Bismarck </a:t>
            </a:r>
            <a:r>
              <a:rPr lang="en-US" dirty="0" err="1" smtClean="0"/>
              <a:t>Aussenpolitik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7701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German reaction part of emerging anti-</a:t>
            </a:r>
            <a:r>
              <a:rPr lang="en-US" dirty="0" err="1" smtClean="0"/>
              <a:t>british</a:t>
            </a:r>
            <a:r>
              <a:rPr lang="en-US" dirty="0" smtClean="0"/>
              <a:t> colonial policy</a:t>
            </a:r>
          </a:p>
          <a:p>
            <a:r>
              <a:rPr lang="en-US" dirty="0" smtClean="0"/>
              <a:t>Recession hit both industry and agriculture, demands for colonies and protection</a:t>
            </a:r>
          </a:p>
          <a:p>
            <a:r>
              <a:rPr lang="en-US" dirty="0" smtClean="0"/>
              <a:t>Colonial movement came into existence 1882, </a:t>
            </a:r>
            <a:r>
              <a:rPr lang="en-US" dirty="0" err="1" smtClean="0"/>
              <a:t>gov</a:t>
            </a:r>
            <a:r>
              <a:rPr lang="en-US" dirty="0" smtClean="0"/>
              <a:t> and ruling political parties couldn’t ignore colonialism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german</a:t>
            </a:r>
            <a:r>
              <a:rPr lang="en-US" dirty="0" smtClean="0"/>
              <a:t> policy’s first sign here (one year later: </a:t>
            </a:r>
            <a:r>
              <a:rPr lang="en-US" dirty="0" err="1" smtClean="0"/>
              <a:t>cameroon</a:t>
            </a:r>
            <a:r>
              <a:rPr lang="en-US" dirty="0" smtClean="0"/>
              <a:t> coastlines, </a:t>
            </a:r>
            <a:r>
              <a:rPr lang="en-US" dirty="0" err="1" smtClean="0"/>
              <a:t>togo</a:t>
            </a:r>
            <a:r>
              <a:rPr lang="en-US" dirty="0" smtClean="0"/>
              <a:t>, </a:t>
            </a:r>
            <a:r>
              <a:rPr lang="en-US" dirty="0" err="1" smtClean="0"/>
              <a:t>german</a:t>
            </a:r>
            <a:r>
              <a:rPr lang="en-US" dirty="0" smtClean="0"/>
              <a:t> east </a:t>
            </a:r>
            <a:r>
              <a:rPr lang="en-US" dirty="0" err="1" smtClean="0"/>
              <a:t>africa</a:t>
            </a:r>
            <a:r>
              <a:rPr lang="en-US" dirty="0" smtClean="0"/>
              <a:t> (</a:t>
            </a:r>
            <a:r>
              <a:rPr lang="en-US" dirty="0" err="1" smtClean="0"/>
              <a:t>tanganyika</a:t>
            </a:r>
            <a:r>
              <a:rPr lang="en-US" dirty="0" smtClean="0"/>
              <a:t>), south-west </a:t>
            </a:r>
            <a:r>
              <a:rPr lang="en-US" dirty="0" err="1" smtClean="0"/>
              <a:t>africa</a:t>
            </a:r>
            <a:r>
              <a:rPr lang="en-US" dirty="0" smtClean="0"/>
              <a:t> (</a:t>
            </a:r>
            <a:r>
              <a:rPr lang="en-US" dirty="0" err="1" smtClean="0"/>
              <a:t>namibia</a:t>
            </a:r>
            <a:r>
              <a:rPr lang="en-US" dirty="0" smtClean="0"/>
              <a:t>)</a:t>
            </a:r>
          </a:p>
          <a:p>
            <a:r>
              <a:rPr lang="en-US" dirty="0" smtClean="0"/>
              <a:t>By making </a:t>
            </a:r>
            <a:r>
              <a:rPr lang="en-US" dirty="0" err="1" smtClean="0"/>
              <a:t>britain</a:t>
            </a:r>
            <a:r>
              <a:rPr lang="en-US" dirty="0" smtClean="0"/>
              <a:t> a </a:t>
            </a:r>
            <a:r>
              <a:rPr lang="en-US" dirty="0" err="1" smtClean="0"/>
              <a:t>reichsfeind</a:t>
            </a:r>
            <a:r>
              <a:rPr lang="en-US" dirty="0" smtClean="0"/>
              <a:t>, hoped to touch nationalist sentiments and win elections in 1884</a:t>
            </a:r>
          </a:p>
          <a:p>
            <a:r>
              <a:rPr lang="en-US" dirty="0" smtClean="0"/>
              <a:t>Had to appease </a:t>
            </a:r>
            <a:r>
              <a:rPr lang="en-US" dirty="0" err="1" smtClean="0"/>
              <a:t>france</a:t>
            </a:r>
            <a:r>
              <a:rPr lang="en-US" dirty="0" smtClean="0"/>
              <a:t> to cultivate </a:t>
            </a:r>
            <a:r>
              <a:rPr lang="en-US" dirty="0" err="1" smtClean="0"/>
              <a:t>anglo-french</a:t>
            </a:r>
            <a:r>
              <a:rPr lang="en-US" dirty="0" smtClean="0"/>
              <a:t> rivalry and prevent </a:t>
            </a:r>
            <a:r>
              <a:rPr lang="en-US" dirty="0" err="1" smtClean="0"/>
              <a:t>franco-russian</a:t>
            </a:r>
            <a:r>
              <a:rPr lang="en-US" dirty="0" smtClean="0"/>
              <a:t> alliance—rapprochement </a:t>
            </a:r>
          </a:p>
          <a:p>
            <a:r>
              <a:rPr lang="en-US" dirty="0" smtClean="0"/>
              <a:t>Supported </a:t>
            </a:r>
            <a:r>
              <a:rPr lang="en-US" dirty="0" err="1" smtClean="0"/>
              <a:t>french</a:t>
            </a:r>
            <a:r>
              <a:rPr lang="en-US" dirty="0" smtClean="0"/>
              <a:t> at </a:t>
            </a:r>
            <a:r>
              <a:rPr lang="en-US" dirty="0" err="1" smtClean="0"/>
              <a:t>london</a:t>
            </a:r>
            <a:r>
              <a:rPr lang="en-US" dirty="0" smtClean="0"/>
              <a:t> conference 1884 on </a:t>
            </a:r>
            <a:r>
              <a:rPr lang="en-US" dirty="0" err="1" smtClean="0"/>
              <a:t>egypt</a:t>
            </a:r>
            <a:r>
              <a:rPr lang="en-US" dirty="0" smtClean="0"/>
              <a:t>, agreed to force settlement on west </a:t>
            </a:r>
            <a:r>
              <a:rPr lang="en-US" dirty="0" err="1" smtClean="0"/>
              <a:t>africa</a:t>
            </a:r>
            <a:r>
              <a:rPr lang="en-US" dirty="0" smtClean="0"/>
              <a:t> and </a:t>
            </a:r>
            <a:r>
              <a:rPr lang="en-US" dirty="0" err="1" smtClean="0"/>
              <a:t>congo</a:t>
            </a:r>
            <a:r>
              <a:rPr lang="en-US" dirty="0" smtClean="0"/>
              <a:t> basin, organized </a:t>
            </a:r>
            <a:r>
              <a:rPr lang="en-US" dirty="0" err="1" smtClean="0"/>
              <a:t>berlin</a:t>
            </a:r>
            <a:r>
              <a:rPr lang="en-US" dirty="0" smtClean="0"/>
              <a:t> conference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Conference 1884-5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At </a:t>
            </a:r>
            <a:r>
              <a:rPr lang="en-US" dirty="0" err="1" smtClean="0"/>
              <a:t>french</a:t>
            </a:r>
            <a:r>
              <a:rPr lang="en-US" dirty="0" smtClean="0"/>
              <a:t> request, territorial matters not included on agenda—</a:t>
            </a:r>
            <a:r>
              <a:rPr lang="en-US" dirty="0" err="1" smtClean="0"/>
              <a:t>french</a:t>
            </a:r>
            <a:r>
              <a:rPr lang="en-US" dirty="0" smtClean="0"/>
              <a:t> preferred bilateral discussion with weak </a:t>
            </a:r>
            <a:r>
              <a:rPr lang="en-US" dirty="0" err="1" smtClean="0"/>
              <a:t>portugal</a:t>
            </a:r>
            <a:r>
              <a:rPr lang="en-US" dirty="0" smtClean="0"/>
              <a:t> and even weaker </a:t>
            </a:r>
            <a:r>
              <a:rPr lang="en-US" dirty="0" err="1" smtClean="0"/>
              <a:t>belgian</a:t>
            </a:r>
            <a:r>
              <a:rPr lang="en-US" dirty="0" smtClean="0"/>
              <a:t> AIC </a:t>
            </a:r>
          </a:p>
          <a:p>
            <a:r>
              <a:rPr lang="en-US" dirty="0" smtClean="0"/>
              <a:t>Territorial questions discussed behind the scenes, emphasis on free trade and navigation in conference</a:t>
            </a:r>
          </a:p>
          <a:p>
            <a:r>
              <a:rPr lang="en-US" dirty="0" smtClean="0"/>
              <a:t>Britain uneager to join conference—Ferry and Bismarck included </a:t>
            </a:r>
            <a:r>
              <a:rPr lang="en-US" dirty="0" err="1" smtClean="0"/>
              <a:t>niger</a:t>
            </a:r>
            <a:r>
              <a:rPr lang="en-US" dirty="0" smtClean="0"/>
              <a:t> river on agenda, GB considered lower </a:t>
            </a:r>
            <a:r>
              <a:rPr lang="en-US" dirty="0" err="1" smtClean="0"/>
              <a:t>niger</a:t>
            </a:r>
            <a:r>
              <a:rPr lang="en-US" dirty="0" smtClean="0"/>
              <a:t> ‘</a:t>
            </a:r>
            <a:r>
              <a:rPr lang="en-US" dirty="0" err="1" smtClean="0"/>
              <a:t>british</a:t>
            </a:r>
            <a:r>
              <a:rPr lang="en-US" dirty="0" smtClean="0"/>
              <a:t>’ like ‘</a:t>
            </a:r>
            <a:r>
              <a:rPr lang="en-US" dirty="0" err="1" smtClean="0"/>
              <a:t>french</a:t>
            </a:r>
            <a:r>
              <a:rPr lang="en-US" dirty="0" smtClean="0"/>
              <a:t>’ </a:t>
            </a:r>
            <a:r>
              <a:rPr lang="en-US" dirty="0" err="1" smtClean="0"/>
              <a:t>senegal</a:t>
            </a:r>
            <a:endParaRPr lang="en-US" dirty="0" smtClean="0"/>
          </a:p>
          <a:p>
            <a:r>
              <a:rPr lang="en-US" dirty="0" smtClean="0"/>
              <a:t>But not joining meant complete isolation; </a:t>
            </a:r>
            <a:r>
              <a:rPr lang="en-US" dirty="0" err="1" smtClean="0"/>
              <a:t>bismarck</a:t>
            </a:r>
            <a:r>
              <a:rPr lang="en-US" dirty="0" smtClean="0"/>
              <a:t> recognized AIC 1884 just before start of conference (AIC at least promised free trade in meantime, better than French and </a:t>
            </a:r>
            <a:r>
              <a:rPr lang="en-US" dirty="0" err="1" smtClean="0"/>
              <a:t>portuguese</a:t>
            </a:r>
            <a:r>
              <a:rPr lang="en-US" dirty="0" smtClean="0"/>
              <a:t> protectionists)</a:t>
            </a:r>
          </a:p>
          <a:p>
            <a:r>
              <a:rPr lang="en-US" dirty="0" smtClean="0"/>
              <a:t>Ferry also happy with </a:t>
            </a:r>
            <a:r>
              <a:rPr lang="en-US" dirty="0" err="1" smtClean="0"/>
              <a:t>bismarck’s</a:t>
            </a:r>
            <a:r>
              <a:rPr lang="en-US" dirty="0" smtClean="0"/>
              <a:t> move—AIC free trade meant no revenues for AIC, only making </a:t>
            </a:r>
            <a:r>
              <a:rPr lang="en-US" dirty="0" err="1" smtClean="0"/>
              <a:t>french</a:t>
            </a:r>
            <a:r>
              <a:rPr lang="en-US" dirty="0" smtClean="0"/>
              <a:t> purchase more likely</a:t>
            </a:r>
          </a:p>
          <a:p>
            <a:r>
              <a:rPr lang="en-US" dirty="0" smtClean="0"/>
              <a:t>Britain had no choice but to recognize AIC territory as well—</a:t>
            </a:r>
            <a:r>
              <a:rPr lang="en-US" dirty="0" err="1" smtClean="0"/>
              <a:t>congo</a:t>
            </a:r>
            <a:r>
              <a:rPr lang="en-US" dirty="0" smtClean="0"/>
              <a:t> Free state established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British role—status quo of free trade to be preserved, protector and ally of weak </a:t>
            </a:r>
            <a:r>
              <a:rPr lang="en-US" dirty="0" err="1" smtClean="0"/>
              <a:t>portugal</a:t>
            </a:r>
            <a:r>
              <a:rPr lang="en-US" dirty="0" smtClean="0"/>
              <a:t> (</a:t>
            </a:r>
            <a:r>
              <a:rPr lang="en-US" dirty="0" err="1" smtClean="0"/>
              <a:t>brits</a:t>
            </a:r>
            <a:r>
              <a:rPr lang="en-US" dirty="0" smtClean="0"/>
              <a:t> willing to discuss </a:t>
            </a:r>
            <a:r>
              <a:rPr lang="en-US" dirty="0" err="1" smtClean="0"/>
              <a:t>portuguese</a:t>
            </a:r>
            <a:r>
              <a:rPr lang="en-US" dirty="0" smtClean="0"/>
              <a:t> territorial claims even before </a:t>
            </a:r>
            <a:r>
              <a:rPr lang="en-US" dirty="0" err="1" smtClean="0"/>
              <a:t>france-leopold</a:t>
            </a:r>
            <a:r>
              <a:rPr lang="en-US" dirty="0" smtClean="0"/>
              <a:t> </a:t>
            </a:r>
            <a:r>
              <a:rPr lang="en-US" dirty="0" err="1" smtClean="0"/>
              <a:t>congo</a:t>
            </a:r>
            <a:r>
              <a:rPr lang="en-US" dirty="0" smtClean="0"/>
              <a:t> affair), this offered opportunity to demand better trading conditions in </a:t>
            </a:r>
            <a:r>
              <a:rPr lang="en-US" dirty="0" err="1" smtClean="0"/>
              <a:t>portuguese</a:t>
            </a:r>
            <a:r>
              <a:rPr lang="en-US" dirty="0" smtClean="0"/>
              <a:t> colonies—repeated and lengthy negotiations 1876-82 showed free trade first, </a:t>
            </a:r>
            <a:r>
              <a:rPr lang="en-US" dirty="0" err="1" smtClean="0"/>
              <a:t>portugal</a:t>
            </a:r>
            <a:r>
              <a:rPr lang="en-US" dirty="0" smtClean="0"/>
              <a:t> second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Brazza</a:t>
            </a:r>
            <a:r>
              <a:rPr lang="en-US" dirty="0" smtClean="0"/>
              <a:t> and </a:t>
            </a:r>
            <a:r>
              <a:rPr lang="en-US" dirty="0" err="1" smtClean="0"/>
              <a:t>leopold</a:t>
            </a:r>
            <a:r>
              <a:rPr lang="en-US" dirty="0" smtClean="0"/>
              <a:t> may represent elite characterized by militarism and nationalist class with imperialism as goal unto itself, but neither </a:t>
            </a:r>
            <a:r>
              <a:rPr lang="en-US" dirty="0" err="1" smtClean="0"/>
              <a:t>france</a:t>
            </a:r>
            <a:r>
              <a:rPr lang="en-US" dirty="0" smtClean="0"/>
              <a:t> nor </a:t>
            </a:r>
            <a:r>
              <a:rPr lang="en-US" dirty="0" err="1" smtClean="0"/>
              <a:t>belgium</a:t>
            </a:r>
            <a:r>
              <a:rPr lang="en-US" dirty="0" smtClean="0"/>
              <a:t> was such an elite at this time, ventures never supported in </a:t>
            </a:r>
            <a:r>
              <a:rPr lang="en-US" dirty="0" err="1" smtClean="0"/>
              <a:t>belgium</a:t>
            </a:r>
            <a:r>
              <a:rPr lang="en-US" dirty="0" smtClean="0"/>
              <a:t> and only lately supported in </a:t>
            </a:r>
            <a:r>
              <a:rPr lang="en-US" dirty="0" err="1" smtClean="0"/>
              <a:t>france</a:t>
            </a:r>
            <a:endParaRPr lang="en-IN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Developments in technology--transport and communications made imperialism possible</a:t>
            </a:r>
          </a:p>
          <a:p>
            <a:r>
              <a:rPr lang="en-US" dirty="0" smtClean="0"/>
              <a:t>Increasing economic and political rivalry in </a:t>
            </a:r>
            <a:r>
              <a:rPr lang="en-US" dirty="0" err="1" smtClean="0"/>
              <a:t>europe</a:t>
            </a:r>
            <a:r>
              <a:rPr lang="en-US" dirty="0" smtClean="0"/>
              <a:t> made imperialism probable</a:t>
            </a:r>
          </a:p>
          <a:p>
            <a:r>
              <a:rPr lang="en-US" dirty="0" smtClean="0"/>
              <a:t>Transition from liberalism to ideology based on aggressive nationalism and racism (social </a:t>
            </a:r>
            <a:r>
              <a:rPr lang="en-US" dirty="0" err="1" smtClean="0"/>
              <a:t>darwinism</a:t>
            </a:r>
            <a:r>
              <a:rPr lang="en-US" dirty="0" smtClean="0"/>
              <a:t>)</a:t>
            </a:r>
          </a:p>
          <a:p>
            <a:r>
              <a:rPr lang="en-US" dirty="0" smtClean="0"/>
              <a:t>Although economic stagnation started 1873, effects intensified in 1882, protectionism grew in </a:t>
            </a:r>
            <a:r>
              <a:rPr lang="en-US" dirty="0" err="1" smtClean="0"/>
              <a:t>france</a:t>
            </a:r>
            <a:r>
              <a:rPr lang="en-US" dirty="0" smtClean="0"/>
              <a:t>, </a:t>
            </a:r>
            <a:r>
              <a:rPr lang="en-US" dirty="0" err="1" smtClean="0"/>
              <a:t>germany</a:t>
            </a:r>
            <a:r>
              <a:rPr lang="en-US" dirty="0" smtClean="0"/>
              <a:t>, </a:t>
            </a:r>
            <a:r>
              <a:rPr lang="en-US" dirty="0" err="1" smtClean="0"/>
              <a:t>portugal</a:t>
            </a:r>
            <a:endParaRPr lang="en-US" dirty="0" smtClean="0"/>
          </a:p>
          <a:p>
            <a:r>
              <a:rPr lang="en-US" dirty="0" smtClean="0"/>
              <a:t>1881 </a:t>
            </a:r>
            <a:r>
              <a:rPr lang="en-US" dirty="0" err="1" smtClean="0"/>
              <a:t>Dreikaiserbund</a:t>
            </a:r>
            <a:r>
              <a:rPr lang="en-US" dirty="0" smtClean="0"/>
              <a:t> (</a:t>
            </a:r>
            <a:r>
              <a:rPr lang="en-US" dirty="0" err="1" smtClean="0"/>
              <a:t>germany</a:t>
            </a:r>
            <a:r>
              <a:rPr lang="en-US" dirty="0" smtClean="0"/>
              <a:t>, </a:t>
            </a:r>
            <a:r>
              <a:rPr lang="en-US" dirty="0" err="1" smtClean="0"/>
              <a:t>russia</a:t>
            </a:r>
            <a:r>
              <a:rPr lang="en-US" dirty="0" smtClean="0"/>
              <a:t>, </a:t>
            </a:r>
            <a:r>
              <a:rPr lang="en-US" dirty="0" err="1" smtClean="0"/>
              <a:t>austri</a:t>
            </a:r>
            <a:r>
              <a:rPr lang="en-US" dirty="0" smtClean="0"/>
              <a:t>), 1882 Triple alliance created (Germany-Austria-Italy)—</a:t>
            </a:r>
            <a:r>
              <a:rPr lang="en-US" dirty="0" err="1" smtClean="0"/>
              <a:t>france</a:t>
            </a:r>
            <a:r>
              <a:rPr lang="en-US" dirty="0" smtClean="0"/>
              <a:t> isolated as </a:t>
            </a:r>
            <a:r>
              <a:rPr lang="en-US" dirty="0" err="1" smtClean="0"/>
              <a:t>britain</a:t>
            </a:r>
            <a:r>
              <a:rPr lang="en-US" dirty="0" smtClean="0"/>
              <a:t> in splendid isolation</a:t>
            </a:r>
          </a:p>
          <a:p>
            <a:r>
              <a:rPr lang="en-US" dirty="0" smtClean="0"/>
              <a:t>Imperialists like Ferry came to power in France</a:t>
            </a:r>
          </a:p>
          <a:p>
            <a:r>
              <a:rPr lang="en-US" dirty="0" smtClean="0"/>
              <a:t>Britain took over Egypt in 1882, as a matter of strategic interest—</a:t>
            </a:r>
            <a:r>
              <a:rPr lang="en-US" dirty="0" err="1" smtClean="0"/>
              <a:t>french</a:t>
            </a:r>
            <a:r>
              <a:rPr lang="en-US" dirty="0" smtClean="0"/>
              <a:t> prestige hurt, compensation not received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Overseas investment in </a:t>
            </a:r>
            <a:r>
              <a:rPr lang="en-US" dirty="0" err="1" smtClean="0"/>
              <a:t>africa</a:t>
            </a:r>
            <a:r>
              <a:rPr lang="en-US" dirty="0" smtClean="0"/>
              <a:t> by major imperialist powers (</a:t>
            </a:r>
            <a:r>
              <a:rPr lang="en-US" dirty="0" err="1" smtClean="0"/>
              <a:t>france</a:t>
            </a:r>
            <a:r>
              <a:rPr lang="en-US" dirty="0" smtClean="0"/>
              <a:t>, </a:t>
            </a:r>
            <a:r>
              <a:rPr lang="en-US" dirty="0" err="1" smtClean="0"/>
              <a:t>germany</a:t>
            </a:r>
            <a:r>
              <a:rPr lang="en-US" dirty="0" smtClean="0"/>
              <a:t>, GB) didn’t go to </a:t>
            </a:r>
            <a:r>
              <a:rPr lang="en-US" dirty="0" err="1" smtClean="0"/>
              <a:t>africa</a:t>
            </a:r>
            <a:r>
              <a:rPr lang="en-US" dirty="0" smtClean="0"/>
              <a:t>—mainly </a:t>
            </a:r>
            <a:r>
              <a:rPr lang="en-US" dirty="0" err="1" smtClean="0"/>
              <a:t>europe</a:t>
            </a:r>
            <a:r>
              <a:rPr lang="en-US" dirty="0" smtClean="0"/>
              <a:t> or south </a:t>
            </a:r>
            <a:r>
              <a:rPr lang="en-US" dirty="0" err="1" smtClean="0"/>
              <a:t>america</a:t>
            </a:r>
            <a:r>
              <a:rPr lang="en-US" dirty="0" smtClean="0"/>
              <a:t> (</a:t>
            </a:r>
            <a:r>
              <a:rPr lang="en-US" dirty="0" err="1" smtClean="0"/>
              <a:t>france</a:t>
            </a:r>
            <a:r>
              <a:rPr lang="en-US" dirty="0" smtClean="0"/>
              <a:t> invested heavily in </a:t>
            </a:r>
            <a:r>
              <a:rPr lang="en-US" dirty="0" err="1" smtClean="0"/>
              <a:t>russia</a:t>
            </a:r>
            <a:r>
              <a:rPr lang="en-US" dirty="0" smtClean="0"/>
              <a:t>)—what was invested in </a:t>
            </a:r>
            <a:r>
              <a:rPr lang="en-US" dirty="0" err="1" smtClean="0"/>
              <a:t>africa</a:t>
            </a:r>
            <a:r>
              <a:rPr lang="en-US" dirty="0" smtClean="0"/>
              <a:t> was invested in old </a:t>
            </a:r>
            <a:r>
              <a:rPr lang="en-US" dirty="0" err="1" smtClean="0"/>
              <a:t>african</a:t>
            </a:r>
            <a:r>
              <a:rPr lang="en-US" dirty="0" smtClean="0"/>
              <a:t> empires (mainly </a:t>
            </a:r>
            <a:r>
              <a:rPr lang="en-US" dirty="0" err="1" smtClean="0"/>
              <a:t>egypt</a:t>
            </a:r>
            <a:r>
              <a:rPr lang="en-US" dirty="0" smtClean="0"/>
              <a:t> and SA)</a:t>
            </a:r>
          </a:p>
          <a:p>
            <a:r>
              <a:rPr lang="en-US" dirty="0" smtClean="0"/>
              <a:t>Of the 5 main imperialist powers in </a:t>
            </a:r>
            <a:r>
              <a:rPr lang="en-US" dirty="0" err="1" smtClean="0"/>
              <a:t>africa</a:t>
            </a:r>
            <a:r>
              <a:rPr lang="en-US" dirty="0" smtClean="0"/>
              <a:t>, only GB had significant overseas investment—</a:t>
            </a:r>
            <a:r>
              <a:rPr lang="en-US" dirty="0" err="1" smtClean="0"/>
              <a:t>italy</a:t>
            </a:r>
            <a:r>
              <a:rPr lang="en-US" dirty="0" smtClean="0"/>
              <a:t> and </a:t>
            </a:r>
            <a:r>
              <a:rPr lang="en-US" dirty="0" err="1" smtClean="0"/>
              <a:t>portugal</a:t>
            </a:r>
            <a:r>
              <a:rPr lang="en-US" dirty="0" smtClean="0"/>
              <a:t> faced severe capital shortage during partition</a:t>
            </a:r>
          </a:p>
          <a:p>
            <a:r>
              <a:rPr lang="en-US" dirty="0" smtClean="0"/>
              <a:t>But economic motives might be present, even though they didn’t materialize—territorial expansion perceived as necessary to safeguard future of industrial power, so hoped colonies would be good investment—Leopold II (</a:t>
            </a:r>
            <a:r>
              <a:rPr lang="en-US" dirty="0" err="1" smtClean="0"/>
              <a:t>belgium</a:t>
            </a:r>
            <a:r>
              <a:rPr lang="en-US" dirty="0" smtClean="0"/>
              <a:t> must have a colony like </a:t>
            </a:r>
            <a:r>
              <a:rPr lang="en-US" dirty="0" err="1" smtClean="0"/>
              <a:t>netherlands’</a:t>
            </a:r>
            <a:r>
              <a:rPr lang="en-US" dirty="0" smtClean="0"/>
              <a:t> indies!) and de </a:t>
            </a:r>
            <a:r>
              <a:rPr lang="en-US" dirty="0" err="1" smtClean="0"/>
              <a:t>Brazza</a:t>
            </a:r>
            <a:r>
              <a:rPr lang="en-US" dirty="0" smtClean="0"/>
              <a:t> felt so, but Leopold was unsupported by traders, industrialists, financiers—</a:t>
            </a:r>
            <a:r>
              <a:rPr lang="en-US" dirty="0" err="1" smtClean="0"/>
              <a:t>belgium</a:t>
            </a:r>
            <a:r>
              <a:rPr lang="en-US" dirty="0" smtClean="0"/>
              <a:t> economy leaned on </a:t>
            </a:r>
            <a:r>
              <a:rPr lang="en-US" dirty="0" err="1" smtClean="0"/>
              <a:t>walloonian</a:t>
            </a:r>
            <a:r>
              <a:rPr lang="en-US" dirty="0" smtClean="0"/>
              <a:t> heavy industry, easily traded with </a:t>
            </a:r>
            <a:r>
              <a:rPr lang="en-US" dirty="0" err="1" smtClean="0"/>
              <a:t>european</a:t>
            </a:r>
            <a:r>
              <a:rPr lang="en-US" dirty="0" smtClean="0"/>
              <a:t> </a:t>
            </a:r>
            <a:r>
              <a:rPr lang="en-US" dirty="0" err="1" smtClean="0"/>
              <a:t>neighbours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Defensive imperialism/Closed Door Theory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Capitalist states best served by free trade </a:t>
            </a:r>
            <a:r>
              <a:rPr lang="en-US" dirty="0" err="1" smtClean="0"/>
              <a:t>Ricardian</a:t>
            </a:r>
            <a:r>
              <a:rPr lang="en-US" dirty="0" smtClean="0"/>
              <a:t> system, each state produces best-suited product, international specialization and optimal advantages</a:t>
            </a:r>
          </a:p>
          <a:p>
            <a:r>
              <a:rPr lang="en-US" dirty="0" smtClean="0"/>
              <a:t>But some states try to get advantage at cost of others by raising trade barriers</a:t>
            </a:r>
          </a:p>
          <a:p>
            <a:r>
              <a:rPr lang="en-US" dirty="0" smtClean="0"/>
              <a:t>Other states forced to pursue imperialism to prevent economic losses</a:t>
            </a:r>
          </a:p>
          <a:p>
            <a:r>
              <a:rPr lang="en-US" dirty="0" smtClean="0"/>
              <a:t>Economic recession of 1870s also felt in West Africa (</a:t>
            </a:r>
            <a:r>
              <a:rPr lang="en-US" dirty="0" err="1" smtClean="0"/>
              <a:t>senegal</a:t>
            </a:r>
            <a:r>
              <a:rPr lang="en-US" dirty="0" smtClean="0"/>
              <a:t> to </a:t>
            </a:r>
            <a:r>
              <a:rPr lang="en-US" dirty="0" err="1" smtClean="0"/>
              <a:t>laos</a:t>
            </a:r>
            <a:r>
              <a:rPr lang="en-US" dirty="0" smtClean="0"/>
              <a:t>)—led to increasing </a:t>
            </a:r>
            <a:r>
              <a:rPr lang="en-US" dirty="0" err="1" smtClean="0"/>
              <a:t>french</a:t>
            </a:r>
            <a:r>
              <a:rPr lang="en-US" dirty="0" smtClean="0"/>
              <a:t> and </a:t>
            </a:r>
            <a:r>
              <a:rPr lang="en-US" dirty="0" err="1" smtClean="0"/>
              <a:t>brit</a:t>
            </a:r>
            <a:r>
              <a:rPr lang="en-US" dirty="0" smtClean="0"/>
              <a:t> protection of trading interests there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german</a:t>
            </a:r>
            <a:r>
              <a:rPr lang="en-US" dirty="0" smtClean="0"/>
              <a:t> trading circles, seemed whole west </a:t>
            </a:r>
            <a:r>
              <a:rPr lang="en-US" dirty="0" err="1" smtClean="0"/>
              <a:t>african</a:t>
            </a:r>
            <a:r>
              <a:rPr lang="en-US" dirty="0" smtClean="0"/>
              <a:t> coast being closed off by </a:t>
            </a:r>
            <a:r>
              <a:rPr lang="en-US" dirty="0" err="1" smtClean="0"/>
              <a:t>french</a:t>
            </a:r>
            <a:r>
              <a:rPr lang="en-US" dirty="0" smtClean="0"/>
              <a:t> and </a:t>
            </a:r>
            <a:r>
              <a:rPr lang="en-US" dirty="0" err="1" smtClean="0"/>
              <a:t>brits</a:t>
            </a:r>
            <a:r>
              <a:rPr lang="en-US" dirty="0" smtClean="0"/>
              <a:t>, threatened trading interests</a:t>
            </a:r>
          </a:p>
          <a:p>
            <a:r>
              <a:rPr lang="en-US" dirty="0" smtClean="0"/>
              <a:t>Finding the door to </a:t>
            </a:r>
            <a:r>
              <a:rPr lang="en-US" dirty="0" err="1" smtClean="0"/>
              <a:t>africa</a:t>
            </a:r>
            <a:r>
              <a:rPr lang="en-US" dirty="0" smtClean="0"/>
              <a:t> closed pushed </a:t>
            </a:r>
            <a:r>
              <a:rPr lang="en-US" dirty="0" err="1" smtClean="0"/>
              <a:t>bismarck</a:t>
            </a:r>
            <a:r>
              <a:rPr lang="en-US" dirty="0" smtClean="0"/>
              <a:t> to imperialism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reality, no question of </a:t>
            </a:r>
            <a:r>
              <a:rPr lang="en-US" dirty="0" err="1" smtClean="0"/>
              <a:t>german</a:t>
            </a:r>
            <a:r>
              <a:rPr lang="en-US" dirty="0" smtClean="0"/>
              <a:t> exclusion, but pro-colonialism propagandists used this as argument</a:t>
            </a:r>
          </a:p>
          <a:p>
            <a:r>
              <a:rPr lang="en-US" dirty="0" smtClean="0"/>
              <a:t>Anglo-</a:t>
            </a:r>
            <a:r>
              <a:rPr lang="en-US" dirty="0" err="1" smtClean="0"/>
              <a:t>french</a:t>
            </a:r>
            <a:r>
              <a:rPr lang="en-US" dirty="0" smtClean="0"/>
              <a:t> convention applied only to part of west coast—</a:t>
            </a:r>
            <a:r>
              <a:rPr lang="en-US" dirty="0" err="1" smtClean="0"/>
              <a:t>senegal</a:t>
            </a:r>
            <a:r>
              <a:rPr lang="en-US" dirty="0" smtClean="0"/>
              <a:t> to sierra </a:t>
            </a:r>
            <a:r>
              <a:rPr lang="en-US" dirty="0" err="1" smtClean="0"/>
              <a:t>leone</a:t>
            </a:r>
            <a:r>
              <a:rPr lang="en-US" dirty="0" smtClean="0"/>
              <a:t>, and never ratified</a:t>
            </a:r>
          </a:p>
          <a:p>
            <a:r>
              <a:rPr lang="en-US" dirty="0" smtClean="0"/>
              <a:t>Germany’s interest in </a:t>
            </a:r>
            <a:r>
              <a:rPr lang="en-US" dirty="0" err="1" smtClean="0"/>
              <a:t>africa</a:t>
            </a:r>
            <a:r>
              <a:rPr lang="en-US" dirty="0" smtClean="0"/>
              <a:t> </a:t>
            </a:r>
            <a:r>
              <a:rPr lang="en-US" i="1" dirty="0" smtClean="0"/>
              <a:t>was </a:t>
            </a:r>
            <a:r>
              <a:rPr lang="en-US" dirty="0" smtClean="0"/>
              <a:t>open door, guarantees of free trade and navigation</a:t>
            </a:r>
          </a:p>
          <a:p>
            <a:r>
              <a:rPr lang="en-US" dirty="0" smtClean="0"/>
              <a:t>Bismarck’s decision to reject Anglo-Portuguese trade agreement and to recognize </a:t>
            </a:r>
            <a:r>
              <a:rPr lang="en-US" dirty="0" err="1" smtClean="0"/>
              <a:t>congo</a:t>
            </a:r>
            <a:r>
              <a:rPr lang="en-US" dirty="0" smtClean="0"/>
              <a:t> free state was partly related to secure free trade for </a:t>
            </a:r>
            <a:r>
              <a:rPr lang="en-US" dirty="0" err="1" smtClean="0"/>
              <a:t>germany</a:t>
            </a:r>
            <a:r>
              <a:rPr lang="en-US" dirty="0" smtClean="0"/>
              <a:t> in </a:t>
            </a:r>
            <a:r>
              <a:rPr lang="en-US" dirty="0" err="1" smtClean="0"/>
              <a:t>congo</a:t>
            </a:r>
            <a:r>
              <a:rPr lang="en-US" dirty="0" smtClean="0"/>
              <a:t> area</a:t>
            </a:r>
          </a:p>
          <a:p>
            <a:r>
              <a:rPr lang="en-US" dirty="0" smtClean="0"/>
              <a:t>But policy of formal imperialism was unnecessary for this</a:t>
            </a: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System approach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start of economic recession, </a:t>
            </a:r>
            <a:r>
              <a:rPr lang="en-US" dirty="0" err="1" smtClean="0"/>
              <a:t>british</a:t>
            </a:r>
            <a:r>
              <a:rPr lang="en-US" dirty="0" smtClean="0"/>
              <a:t> superiority and world economic hegemony declined</a:t>
            </a:r>
          </a:p>
          <a:p>
            <a:r>
              <a:rPr lang="en-US" dirty="0" smtClean="0"/>
              <a:t>New industrializing powers (USA, Germany) threatening economic hegemony—these felt need for large markets and raw materials to do this</a:t>
            </a:r>
          </a:p>
          <a:p>
            <a:r>
              <a:rPr lang="en-US" dirty="0" smtClean="0"/>
              <a:t>Period of protectionism and formal imperialism as each rival attempts to preserve its own portion of periphery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partition of Africa, economic rivalries between great powers </a:t>
            </a:r>
            <a:r>
              <a:rPr lang="en-US" i="1" dirty="0" smtClean="0"/>
              <a:t>were </a:t>
            </a:r>
            <a:r>
              <a:rPr lang="en-US" dirty="0" smtClean="0"/>
              <a:t>increasing</a:t>
            </a:r>
          </a:p>
          <a:p>
            <a:r>
              <a:rPr lang="en-US" dirty="0" smtClean="0"/>
              <a:t>Protectionist measures in </a:t>
            </a:r>
            <a:r>
              <a:rPr lang="en-US" dirty="0" err="1" smtClean="0"/>
              <a:t>germany</a:t>
            </a:r>
            <a:r>
              <a:rPr lang="en-US" dirty="0" smtClean="0"/>
              <a:t> and </a:t>
            </a:r>
            <a:r>
              <a:rPr lang="en-US" dirty="0" err="1" smtClean="0"/>
              <a:t>france</a:t>
            </a:r>
            <a:endParaRPr lang="en-US" dirty="0" smtClean="0"/>
          </a:p>
          <a:p>
            <a:r>
              <a:rPr lang="en-US" dirty="0" smtClean="0"/>
              <a:t>French rivalry and expansion of trade threatened coastal powers </a:t>
            </a:r>
            <a:r>
              <a:rPr lang="en-US" dirty="0" err="1" smtClean="0"/>
              <a:t>britain</a:t>
            </a:r>
            <a:r>
              <a:rPr lang="en-US" dirty="0" smtClean="0"/>
              <a:t> relied on for security of merchants</a:t>
            </a:r>
          </a:p>
          <a:p>
            <a:r>
              <a:rPr lang="en-US" dirty="0" smtClean="0"/>
              <a:t>But </a:t>
            </a:r>
            <a:r>
              <a:rPr lang="en-US" dirty="0" err="1" smtClean="0"/>
              <a:t>britain’s</a:t>
            </a:r>
            <a:r>
              <a:rPr lang="en-US" dirty="0" smtClean="0"/>
              <a:t> economic commitments and interests called for expansion regardless of international strategic rivalry—</a:t>
            </a:r>
            <a:r>
              <a:rPr lang="en-US" dirty="0" err="1" smtClean="0"/>
              <a:t>niger</a:t>
            </a:r>
            <a:r>
              <a:rPr lang="en-US" dirty="0" smtClean="0"/>
              <a:t> delta taken even before </a:t>
            </a:r>
            <a:r>
              <a:rPr lang="en-US" dirty="0" err="1" smtClean="0"/>
              <a:t>french</a:t>
            </a:r>
            <a:r>
              <a:rPr lang="en-US" dirty="0" smtClean="0"/>
              <a:t> and </a:t>
            </a:r>
            <a:r>
              <a:rPr lang="en-US" dirty="0" err="1" smtClean="0"/>
              <a:t>german</a:t>
            </a:r>
            <a:r>
              <a:rPr lang="en-US" dirty="0" smtClean="0"/>
              <a:t> rivals arrived</a:t>
            </a:r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Political theories—Balance of Power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Imperialism a safety valve for </a:t>
            </a:r>
            <a:r>
              <a:rPr lang="en-US" dirty="0" err="1" smtClean="0"/>
              <a:t>european</a:t>
            </a:r>
            <a:r>
              <a:rPr lang="en-US" dirty="0" smtClean="0"/>
              <a:t> powers’ rivalry</a:t>
            </a:r>
          </a:p>
          <a:p>
            <a:r>
              <a:rPr lang="en-US" dirty="0" smtClean="0"/>
              <a:t>After </a:t>
            </a:r>
            <a:r>
              <a:rPr lang="en-US" dirty="0" err="1" smtClean="0"/>
              <a:t>franco-prussian</a:t>
            </a:r>
            <a:r>
              <a:rPr lang="en-US" dirty="0" smtClean="0"/>
              <a:t> war, </a:t>
            </a:r>
            <a:r>
              <a:rPr lang="en-US" dirty="0" err="1" smtClean="0"/>
              <a:t>germany</a:t>
            </a:r>
            <a:r>
              <a:rPr lang="en-US" dirty="0" smtClean="0"/>
              <a:t> strongest continental power, Bismarck tried to maintain this</a:t>
            </a:r>
          </a:p>
          <a:p>
            <a:r>
              <a:rPr lang="en-US" dirty="0" smtClean="0"/>
              <a:t>Concluded range of treaties and agreements to stabilize </a:t>
            </a:r>
            <a:r>
              <a:rPr lang="en-US" dirty="0" err="1" smtClean="0"/>
              <a:t>european</a:t>
            </a:r>
            <a:r>
              <a:rPr lang="en-US" dirty="0" smtClean="0"/>
              <a:t> balance of power</a:t>
            </a:r>
          </a:p>
          <a:p>
            <a:r>
              <a:rPr lang="en-US" dirty="0" smtClean="0"/>
              <a:t>To prevent bond between </a:t>
            </a:r>
            <a:r>
              <a:rPr lang="en-US" dirty="0" err="1" smtClean="0"/>
              <a:t>france</a:t>
            </a:r>
            <a:r>
              <a:rPr lang="en-US" dirty="0" smtClean="0"/>
              <a:t> and </a:t>
            </a:r>
            <a:r>
              <a:rPr lang="en-US" dirty="0" err="1" smtClean="0"/>
              <a:t>russia</a:t>
            </a:r>
            <a:r>
              <a:rPr lang="en-US" dirty="0" smtClean="0"/>
              <a:t>, to isolate </a:t>
            </a:r>
            <a:r>
              <a:rPr lang="en-US" dirty="0" err="1" smtClean="0"/>
              <a:t>france</a:t>
            </a:r>
            <a:endParaRPr lang="en-US" dirty="0" smtClean="0"/>
          </a:p>
          <a:p>
            <a:r>
              <a:rPr lang="en-US" dirty="0" smtClean="0"/>
              <a:t>By aggressive colonial policy, </a:t>
            </a:r>
            <a:r>
              <a:rPr lang="en-US" dirty="0" err="1" smtClean="0"/>
              <a:t>britain</a:t>
            </a:r>
            <a:r>
              <a:rPr lang="en-US" dirty="0" smtClean="0"/>
              <a:t> (main obstacle to </a:t>
            </a:r>
            <a:r>
              <a:rPr lang="en-US" dirty="0" err="1" smtClean="0"/>
              <a:t>german</a:t>
            </a:r>
            <a:r>
              <a:rPr lang="en-US" dirty="0" smtClean="0"/>
              <a:t> hegemony) to be forced to political agreement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Bismarck </a:t>
            </a:r>
            <a:r>
              <a:rPr lang="en-US" i="1" dirty="0" smtClean="0"/>
              <a:t>did </a:t>
            </a:r>
            <a:r>
              <a:rPr lang="en-US" dirty="0" smtClean="0"/>
              <a:t>support </a:t>
            </a:r>
            <a:r>
              <a:rPr lang="en-US" dirty="0" err="1" smtClean="0"/>
              <a:t>anglo-french</a:t>
            </a:r>
            <a:r>
              <a:rPr lang="en-US" dirty="0" smtClean="0"/>
              <a:t> </a:t>
            </a:r>
            <a:r>
              <a:rPr lang="en-US" dirty="0" err="1" smtClean="0"/>
              <a:t>egyptian</a:t>
            </a:r>
            <a:r>
              <a:rPr lang="en-US" dirty="0" smtClean="0"/>
              <a:t> venture and after </a:t>
            </a:r>
            <a:r>
              <a:rPr lang="en-US" dirty="0" err="1" smtClean="0"/>
              <a:t>france</a:t>
            </a:r>
            <a:r>
              <a:rPr lang="en-US" dirty="0" smtClean="0"/>
              <a:t> failed, backed </a:t>
            </a:r>
            <a:r>
              <a:rPr lang="en-US" dirty="0" err="1" smtClean="0"/>
              <a:t>french</a:t>
            </a:r>
            <a:r>
              <a:rPr lang="en-US" dirty="0" smtClean="0"/>
              <a:t> diplomatic efforts to have </a:t>
            </a:r>
            <a:r>
              <a:rPr lang="en-US" dirty="0" err="1" smtClean="0"/>
              <a:t>britain</a:t>
            </a:r>
            <a:r>
              <a:rPr lang="en-US" dirty="0" smtClean="0"/>
              <a:t> withdraw</a:t>
            </a:r>
          </a:p>
          <a:p>
            <a:r>
              <a:rPr lang="en-US" dirty="0" smtClean="0"/>
              <a:t>Demarches in west and southwest </a:t>
            </a:r>
            <a:r>
              <a:rPr lang="en-US" dirty="0" err="1" smtClean="0"/>
              <a:t>africa</a:t>
            </a:r>
            <a:r>
              <a:rPr lang="en-US" dirty="0" smtClean="0"/>
              <a:t> were moves to encroach on </a:t>
            </a:r>
            <a:r>
              <a:rPr lang="en-US" dirty="0" err="1" smtClean="0"/>
              <a:t>british</a:t>
            </a:r>
            <a:r>
              <a:rPr lang="en-US" dirty="0" smtClean="0"/>
              <a:t> </a:t>
            </a:r>
            <a:r>
              <a:rPr lang="en-US" dirty="0" err="1" smtClean="0"/>
              <a:t>african</a:t>
            </a:r>
            <a:r>
              <a:rPr lang="en-US" dirty="0" smtClean="0"/>
              <a:t> preserves</a:t>
            </a:r>
          </a:p>
          <a:p>
            <a:r>
              <a:rPr lang="en-US" dirty="0" smtClean="0"/>
              <a:t>But in most areas of conflict UK appeared to be appeasing </a:t>
            </a:r>
            <a:r>
              <a:rPr lang="en-US" dirty="0" err="1" smtClean="0"/>
              <a:t>france</a:t>
            </a:r>
            <a:r>
              <a:rPr lang="en-US" dirty="0" smtClean="0"/>
              <a:t>, </a:t>
            </a:r>
            <a:r>
              <a:rPr lang="en-US" dirty="0" err="1" smtClean="0"/>
              <a:t>bismarck</a:t>
            </a:r>
            <a:r>
              <a:rPr lang="en-US" dirty="0" smtClean="0"/>
              <a:t> feared </a:t>
            </a:r>
            <a:r>
              <a:rPr lang="en-US" dirty="0" err="1" smtClean="0"/>
              <a:t>anglo-french</a:t>
            </a:r>
            <a:r>
              <a:rPr lang="en-US" dirty="0" smtClean="0"/>
              <a:t> entente against </a:t>
            </a:r>
            <a:r>
              <a:rPr lang="en-US" dirty="0" err="1" smtClean="0"/>
              <a:t>german</a:t>
            </a:r>
            <a:r>
              <a:rPr lang="en-US" dirty="0" smtClean="0"/>
              <a:t> colonialism</a:t>
            </a:r>
          </a:p>
          <a:p>
            <a:r>
              <a:rPr lang="en-US" dirty="0" smtClean="0"/>
              <a:t>National considerations in </a:t>
            </a:r>
            <a:r>
              <a:rPr lang="en-US" dirty="0" err="1" smtClean="0"/>
              <a:t>german</a:t>
            </a:r>
            <a:r>
              <a:rPr lang="en-US" dirty="0" smtClean="0"/>
              <a:t> elections also played a role</a:t>
            </a:r>
          </a:p>
          <a:p>
            <a:r>
              <a:rPr lang="en-US" dirty="0" smtClean="0"/>
              <a:t>Aggressive colonial policy lasted only 1 year under </a:t>
            </a:r>
            <a:r>
              <a:rPr lang="en-US" dirty="0" err="1" smtClean="0"/>
              <a:t>bismarck</a:t>
            </a:r>
            <a:endParaRPr lang="en-I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2241</Words>
  <Application>Microsoft Office PowerPoint</Application>
  <PresentationFormat>On-screen Show (4:3)</PresentationFormat>
  <Paragraphs>135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Imperialism</vt:lpstr>
      <vt:lpstr>Economic explanations: Classical Economic Theory</vt:lpstr>
      <vt:lpstr>Evaluation</vt:lpstr>
      <vt:lpstr>Defensive imperialism/Closed Door Theory</vt:lpstr>
      <vt:lpstr>Evaluation</vt:lpstr>
      <vt:lpstr>World System approach</vt:lpstr>
      <vt:lpstr>Evaluation</vt:lpstr>
      <vt:lpstr>Political theories—Balance of Power</vt:lpstr>
      <vt:lpstr>Evaluation</vt:lpstr>
      <vt:lpstr>Social imperialism </vt:lpstr>
      <vt:lpstr>Evaluation</vt:lpstr>
      <vt:lpstr>Mythical theory—irresponsible leaders, Warrior class interests</vt:lpstr>
      <vt:lpstr>Prestige Imperialism </vt:lpstr>
      <vt:lpstr>Strategic Interests (robinson and gallagher)</vt:lpstr>
      <vt:lpstr>Evaluation</vt:lpstr>
      <vt:lpstr>Partition process in Africa</vt:lpstr>
      <vt:lpstr>The Start</vt:lpstr>
      <vt:lpstr>Association internationale du Congo</vt:lpstr>
      <vt:lpstr>Leopold-France</vt:lpstr>
      <vt:lpstr>Portugal-Britain-France</vt:lpstr>
      <vt:lpstr>Germany—Bismarck Aussenpolitik</vt:lpstr>
      <vt:lpstr>Berlin Conference 1884-5</vt:lpstr>
      <vt:lpstr>Conclusions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Imperialism</dc:title>
  <dc:creator>Anushri</dc:creator>
  <cp:lastModifiedBy>india</cp:lastModifiedBy>
  <cp:revision>15</cp:revision>
  <dcterms:created xsi:type="dcterms:W3CDTF">2006-08-16T00:00:00Z</dcterms:created>
  <dcterms:modified xsi:type="dcterms:W3CDTF">2012-05-06T04:54:05Z</dcterms:modified>
</cp:coreProperties>
</file>